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73" r:id="rId6"/>
    <p:sldId id="288" r:id="rId7"/>
    <p:sldId id="294" r:id="rId8"/>
    <p:sldId id="289" r:id="rId9"/>
    <p:sldId id="295" r:id="rId10"/>
    <p:sldId id="290" r:id="rId11"/>
    <p:sldId id="292" r:id="rId12"/>
    <p:sldId id="293" r:id="rId13"/>
    <p:sldId id="296" r:id="rId14"/>
    <p:sldId id="291" r:id="rId15"/>
    <p:sldId id="284" r:id="rId16"/>
    <p:sldId id="285" r:id="rId17"/>
    <p:sldId id="286"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FF00"/>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10" d="100"/>
          <a:sy n="110" d="100"/>
        </p:scale>
        <p:origin x="-1560" y="-15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016" cy="464504"/>
          </a:xfrm>
          <a:prstGeom prst="rect">
            <a:avLst/>
          </a:prstGeom>
        </p:spPr>
        <p:txBody>
          <a:bodyPr vert="horz" lIns="90297" tIns="45149" rIns="90297" bIns="45149" rtlCol="0"/>
          <a:lstStyle>
            <a:lvl1pPr algn="l">
              <a:defRPr sz="1200"/>
            </a:lvl1pPr>
          </a:lstStyle>
          <a:p>
            <a:endParaRPr lang="en-US"/>
          </a:p>
        </p:txBody>
      </p:sp>
      <p:sp>
        <p:nvSpPr>
          <p:cNvPr id="3" name="Date Placeholder 2"/>
          <p:cNvSpPr>
            <a:spLocks noGrp="1"/>
          </p:cNvSpPr>
          <p:nvPr>
            <p:ph type="dt" idx="1"/>
          </p:nvPr>
        </p:nvSpPr>
        <p:spPr>
          <a:xfrm>
            <a:off x="3898243" y="0"/>
            <a:ext cx="2982016" cy="464504"/>
          </a:xfrm>
          <a:prstGeom prst="rect">
            <a:avLst/>
          </a:prstGeom>
        </p:spPr>
        <p:txBody>
          <a:bodyPr vert="horz" lIns="90297" tIns="45149" rIns="90297" bIns="45149" rtlCol="0"/>
          <a:lstStyle>
            <a:lvl1pPr algn="r">
              <a:defRPr sz="1200"/>
            </a:lvl1pPr>
          </a:lstStyle>
          <a:p>
            <a:fld id="{B8AE55A0-88DB-44F8-9E71-882C6BFF5295}" type="datetimeFigureOut">
              <a:rPr lang="en-US" smtClean="0"/>
              <a:t>12/06/2018</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0297" tIns="45149" rIns="90297" bIns="45149" rtlCol="0" anchor="ctr"/>
          <a:lstStyle/>
          <a:p>
            <a:endParaRPr lang="en-US"/>
          </a:p>
        </p:txBody>
      </p:sp>
      <p:sp>
        <p:nvSpPr>
          <p:cNvPr id="5" name="Notes Placeholder 4"/>
          <p:cNvSpPr>
            <a:spLocks noGrp="1"/>
          </p:cNvSpPr>
          <p:nvPr>
            <p:ph type="body" sz="quarter" idx="3"/>
          </p:nvPr>
        </p:nvSpPr>
        <p:spPr>
          <a:xfrm>
            <a:off x="687559" y="4415157"/>
            <a:ext cx="5506695" cy="4183696"/>
          </a:xfrm>
          <a:prstGeom prst="rect">
            <a:avLst/>
          </a:prstGeom>
        </p:spPr>
        <p:txBody>
          <a:bodyPr vert="horz" lIns="90297" tIns="45149" rIns="90297" bIns="451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2982016" cy="464504"/>
          </a:xfrm>
          <a:prstGeom prst="rect">
            <a:avLst/>
          </a:prstGeom>
        </p:spPr>
        <p:txBody>
          <a:bodyPr vert="horz" lIns="90297" tIns="45149" rIns="90297" bIns="45149" rtlCol="0" anchor="b"/>
          <a:lstStyle>
            <a:lvl1pPr algn="l">
              <a:defRPr sz="1200"/>
            </a:lvl1pPr>
          </a:lstStyle>
          <a:p>
            <a:endParaRPr lang="en-US"/>
          </a:p>
        </p:txBody>
      </p:sp>
      <p:sp>
        <p:nvSpPr>
          <p:cNvPr id="7" name="Slide Number Placeholder 6"/>
          <p:cNvSpPr>
            <a:spLocks noGrp="1"/>
          </p:cNvSpPr>
          <p:nvPr>
            <p:ph type="sldNum" sz="quarter" idx="5"/>
          </p:nvPr>
        </p:nvSpPr>
        <p:spPr>
          <a:xfrm>
            <a:off x="3898243" y="8830312"/>
            <a:ext cx="2982016" cy="464504"/>
          </a:xfrm>
          <a:prstGeom prst="rect">
            <a:avLst/>
          </a:prstGeom>
        </p:spPr>
        <p:txBody>
          <a:bodyPr vert="horz" lIns="90297" tIns="45149" rIns="90297" bIns="45149"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i="1" dirty="0" smtClean="0">
                <a:solidFill>
                  <a:schemeClr val="tx1"/>
                </a:solidFill>
              </a:rPr>
              <a:t>Washoe County Board of Adjustment</a:t>
            </a:r>
          </a:p>
          <a:p>
            <a:pPr>
              <a:spcBef>
                <a:spcPts val="0"/>
              </a:spcBef>
            </a:pPr>
            <a:r>
              <a:rPr lang="en-US" sz="2400" b="1" i="1" dirty="0" smtClean="0">
                <a:solidFill>
                  <a:schemeClr val="tx1"/>
                </a:solidFill>
              </a:rPr>
              <a:t>December 6, 2018</a:t>
            </a:r>
          </a:p>
        </p:txBody>
      </p:sp>
      <p:sp>
        <p:nvSpPr>
          <p:cNvPr id="4" name="Title 3"/>
          <p:cNvSpPr>
            <a:spLocks noGrp="1"/>
          </p:cNvSpPr>
          <p:nvPr>
            <p:ph type="ctrTitle"/>
          </p:nvPr>
        </p:nvSpPr>
        <p:spPr>
          <a:xfrm>
            <a:off x="76200" y="990600"/>
            <a:ext cx="8991600" cy="3962400"/>
          </a:xfrm>
        </p:spPr>
        <p:txBody>
          <a:bodyPr/>
          <a:lstStyle/>
          <a:p>
            <a:r>
              <a:rPr lang="en-US" sz="4000" dirty="0" smtClean="0">
                <a:solidFill>
                  <a:schemeClr val="tx1"/>
                </a:solidFill>
              </a:rPr>
              <a:t>WADMIN18-0005 (Nay Shop)</a:t>
            </a:r>
            <a:br>
              <a:rPr lang="en-US" sz="4000" dirty="0" smtClean="0">
                <a:solidFill>
                  <a:schemeClr val="tx1"/>
                </a:solidFill>
              </a:rPr>
            </a:br>
            <a:endParaRPr lang="en-US" sz="4000" dirty="0">
              <a:solidFill>
                <a:schemeClr val="tx1"/>
              </a:solidFill>
            </a:endParaRPr>
          </a:p>
        </p:txBody>
      </p:sp>
      <p:pic>
        <p:nvPicPr>
          <p:cNvPr id="1027" name="Picture 3" descr="P:\Community Development Department\Boards and Commissions\Board of Adjustment\BOA Cases\2018 Cases\WADMIN18-0005- Nay\Photos\IMG_02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874" b="38239"/>
          <a:stretch/>
        </p:blipFill>
        <p:spPr bwMode="auto">
          <a:xfrm>
            <a:off x="0" y="1981200"/>
            <a:ext cx="9144000" cy="287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Noticing Map</a:t>
            </a:r>
            <a:endParaRPr lang="en-US" dirty="0"/>
          </a:p>
        </p:txBody>
      </p:sp>
      <p:sp>
        <p:nvSpPr>
          <p:cNvPr id="4" name="Content Placeholder 3"/>
          <p:cNvSpPr>
            <a:spLocks noGrp="1"/>
          </p:cNvSpPr>
          <p:nvPr>
            <p:ph idx="1"/>
          </p:nvPr>
        </p:nvSpPr>
        <p:spPr>
          <a:xfrm>
            <a:off x="304800" y="1447800"/>
            <a:ext cx="3429000" cy="3810001"/>
          </a:xfrm>
        </p:spPr>
        <p:txBody>
          <a:bodyPr/>
          <a:lstStyle/>
          <a:p>
            <a:r>
              <a:rPr lang="en-US" dirty="0" smtClean="0"/>
              <a:t>21 parcels were noticed within 500 feet of the site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90600"/>
            <a:ext cx="4038599" cy="4810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570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smtClean="0"/>
              <a:t>2 </a:t>
            </a:r>
            <a:r>
              <a:rPr lang="en-US" dirty="0"/>
              <a:t>of the </a:t>
            </a:r>
            <a:r>
              <a:rPr lang="en-US" dirty="0" smtClean="0"/>
              <a:t>6 </a:t>
            </a:r>
            <a:r>
              <a:rPr lang="en-US" dirty="0"/>
              <a:t>reviewing agencies provided </a:t>
            </a:r>
            <a:r>
              <a:rPr lang="en-US" dirty="0" smtClean="0"/>
              <a:t>conditions</a:t>
            </a:r>
            <a:r>
              <a:rPr lang="en-US" dirty="0"/>
              <a:t>, which are included in your staff report.</a:t>
            </a:r>
          </a:p>
          <a:p>
            <a:endParaRPr lang="en-US" dirty="0"/>
          </a:p>
        </p:txBody>
      </p:sp>
    </p:spTree>
    <p:extLst>
      <p:ext uri="{BB962C8B-B14F-4D97-AF65-F5344CB8AC3E}">
        <p14:creationId xmlns:p14="http://schemas.microsoft.com/office/powerpoint/2010/main" val="208388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914400"/>
          </a:xfrm>
        </p:spPr>
        <p:txBody>
          <a:bodyPr/>
          <a:lstStyle/>
          <a:p>
            <a:r>
              <a:rPr lang="en-US" dirty="0" smtClean="0"/>
              <a:t>Administrative Permit Findings</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marL="609600" indent="-609600">
              <a:buFont typeface="+mj-lt"/>
              <a:buAutoNum type="arabicPeriod"/>
            </a:pPr>
            <a:r>
              <a:rPr lang="en-US" dirty="0" smtClean="0"/>
              <a:t>Consistency;</a:t>
            </a:r>
          </a:p>
          <a:p>
            <a:pPr marL="609600" indent="-609600">
              <a:buFont typeface="+mj-lt"/>
              <a:buAutoNum type="arabicPeriod"/>
            </a:pPr>
            <a:r>
              <a:rPr lang="en-US" dirty="0" smtClean="0"/>
              <a:t>Improvements;</a:t>
            </a:r>
          </a:p>
          <a:p>
            <a:pPr marL="609600" indent="-609600">
              <a:buFont typeface="+mj-lt"/>
              <a:buAutoNum type="arabicPeriod"/>
            </a:pPr>
            <a:r>
              <a:rPr lang="en-US" dirty="0" smtClean="0"/>
              <a:t>Site Suitability;</a:t>
            </a:r>
          </a:p>
          <a:p>
            <a:pPr marL="609600" indent="-609600">
              <a:buFont typeface="+mj-lt"/>
              <a:buAutoNum type="arabicPeriod"/>
            </a:pPr>
            <a:r>
              <a:rPr lang="en-US" dirty="0" smtClean="0"/>
              <a:t>Issuance Not Detrimental</a:t>
            </a:r>
          </a:p>
          <a:p>
            <a:pPr marL="0" indent="0">
              <a:buNone/>
            </a:pPr>
            <a:endParaRPr lang="en-US" dirty="0"/>
          </a:p>
          <a:p>
            <a:pPr marL="0" indent="0">
              <a:buNone/>
            </a:pPr>
            <a:r>
              <a:rPr lang="en-US" dirty="0"/>
              <a:t>Staff is able to make all </a:t>
            </a:r>
            <a:r>
              <a:rPr lang="en-US" dirty="0" smtClean="0"/>
              <a:t>4 </a:t>
            </a:r>
            <a:r>
              <a:rPr lang="en-US" dirty="0"/>
              <a:t>required findings, as shown in the staff report on page </a:t>
            </a:r>
            <a:r>
              <a:rPr lang="en-US" dirty="0" smtClean="0"/>
              <a:t>9-10 </a:t>
            </a:r>
            <a:r>
              <a:rPr lang="en-US" dirty="0"/>
              <a:t>and recommends approval</a:t>
            </a:r>
          </a:p>
        </p:txBody>
      </p:sp>
    </p:spTree>
    <p:extLst>
      <p:ext uri="{BB962C8B-B14F-4D97-AF65-F5344CB8AC3E}">
        <p14:creationId xmlns:p14="http://schemas.microsoft.com/office/powerpoint/2010/main" val="379900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457200" y="1219200"/>
            <a:ext cx="8229600" cy="4572000"/>
          </a:xfrm>
        </p:spPr>
        <p:txBody>
          <a:bodyPr>
            <a:normAutofit lnSpcReduction="10000"/>
          </a:bodyPr>
          <a:lstStyle/>
          <a:p>
            <a:pPr marL="0" indent="0" fontAlgn="base" hangingPunct="0">
              <a:buNone/>
            </a:pPr>
            <a:r>
              <a:rPr lang="en-US" i="1" dirty="0"/>
              <a:t>I move that, after giving reasoned consideration to the information contained in the staff report and information received during the public hearing, the Board of Adjustment approve Administrative Permit Case Number WADMIN18-0005 for Charles and Nicole Nay, with the conditions of approval attached as Exhibit A to this matter, having made all four required findings in accordance with Washoe County Code Section 110.808.25</a:t>
            </a:r>
            <a:endParaRPr lang="en-US"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Request</a:t>
            </a:r>
            <a:endParaRPr lang="en-US" dirty="0"/>
          </a:p>
        </p:txBody>
      </p:sp>
      <p:sp>
        <p:nvSpPr>
          <p:cNvPr id="4" name="Content Placeholder 3"/>
          <p:cNvSpPr>
            <a:spLocks noGrp="1"/>
          </p:cNvSpPr>
          <p:nvPr>
            <p:ph idx="1"/>
          </p:nvPr>
        </p:nvSpPr>
        <p:spPr>
          <a:xfrm>
            <a:off x="76200" y="1066800"/>
            <a:ext cx="8839200" cy="4724400"/>
          </a:xfrm>
        </p:spPr>
        <p:txBody>
          <a:bodyPr>
            <a:normAutofit/>
          </a:bodyPr>
          <a:lstStyle/>
          <a:p>
            <a:r>
              <a:rPr lang="en-US" dirty="0" smtClean="0"/>
              <a:t>This is a request for an administrative </a:t>
            </a:r>
            <a:r>
              <a:rPr lang="en-US" dirty="0"/>
              <a:t>permit to allow </a:t>
            </a:r>
            <a:r>
              <a:rPr lang="en-US" dirty="0" smtClean="0"/>
              <a:t>for the </a:t>
            </a:r>
            <a:r>
              <a:rPr lang="en-US" dirty="0"/>
              <a:t>construction of a 4,000 sq. ft. detached accessory structure </a:t>
            </a:r>
            <a:r>
              <a:rPr lang="en-US" dirty="0" smtClean="0"/>
              <a:t>with </a:t>
            </a:r>
            <a:r>
              <a:rPr lang="en-US" dirty="0"/>
              <a:t>electrical connection but no plumbing </a:t>
            </a:r>
            <a:r>
              <a:rPr lang="en-US" dirty="0" smtClean="0"/>
              <a:t>that will be larger than the building </a:t>
            </a:r>
            <a:r>
              <a:rPr lang="en-US" dirty="0"/>
              <a:t>footprint </a:t>
            </a:r>
            <a:r>
              <a:rPr lang="en-US" dirty="0" smtClean="0"/>
              <a:t>of </a:t>
            </a:r>
            <a:r>
              <a:rPr lang="en-US" dirty="0"/>
              <a:t>the 1,725 sq. </a:t>
            </a:r>
            <a:r>
              <a:rPr lang="en-US" dirty="0" smtClean="0"/>
              <a:t>ft. main structure </a:t>
            </a:r>
          </a:p>
          <a:p>
            <a:r>
              <a:rPr lang="en-US" dirty="0" smtClean="0"/>
              <a:t>WCC Code 110.306.10(h) requires an Administrative Permit when an accessory structure is large than the existing main structure</a:t>
            </a:r>
          </a:p>
          <a:p>
            <a:pPr marL="0" indent="0">
              <a:buNone/>
            </a:pPr>
            <a:endParaRPr lang="en-US" dirty="0"/>
          </a:p>
        </p:txBody>
      </p:sp>
    </p:spTree>
    <p:extLst>
      <p:ext uri="{BB962C8B-B14F-4D97-AF65-F5344CB8AC3E}">
        <p14:creationId xmlns:p14="http://schemas.microsoft.com/office/powerpoint/2010/main" val="247508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15089"/>
            <a:ext cx="3810000" cy="4152310"/>
          </a:xfrm>
        </p:spPr>
        <p:txBody>
          <a:bodyPr/>
          <a:lstStyle/>
          <a:p>
            <a:r>
              <a:rPr lang="en-US" dirty="0" smtClean="0"/>
              <a:t>The 1.15 acre site is located at 10205 Silver Knolls Blvd.</a:t>
            </a:r>
          </a:p>
          <a:p>
            <a:r>
              <a:rPr lang="en-US" smtClean="0"/>
              <a:t>The property </a:t>
            </a:r>
            <a:r>
              <a:rPr lang="en-US" dirty="0" smtClean="0"/>
              <a:t>is zoned Low Density Suburban (LDS)</a:t>
            </a:r>
          </a:p>
          <a:p>
            <a:endParaRPr lang="en-US" dirty="0"/>
          </a:p>
        </p:txBody>
      </p:sp>
      <p:sp>
        <p:nvSpPr>
          <p:cNvPr id="3" name="Title 2"/>
          <p:cNvSpPr>
            <a:spLocks noGrp="1"/>
          </p:cNvSpPr>
          <p:nvPr>
            <p:ph type="title"/>
          </p:nvPr>
        </p:nvSpPr>
        <p:spPr/>
        <p:txBody>
          <a:bodyPr/>
          <a:lstStyle/>
          <a:p>
            <a:r>
              <a:rPr lang="en-US" dirty="0" smtClean="0"/>
              <a:t>Location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90600"/>
            <a:ext cx="3988414"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ular Callout 4"/>
          <p:cNvSpPr/>
          <p:nvPr/>
        </p:nvSpPr>
        <p:spPr>
          <a:xfrm>
            <a:off x="7315200" y="1219027"/>
            <a:ext cx="1577196" cy="992124"/>
          </a:xfrm>
          <a:prstGeom prst="wedgeRectCallout">
            <a:avLst>
              <a:gd name="adj1" fmla="val -81544"/>
              <a:gd name="adj2" fmla="val 17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 Site Location </a:t>
            </a:r>
            <a:endParaRPr lang="en-US" dirty="0"/>
          </a:p>
        </p:txBody>
      </p:sp>
    </p:spTree>
    <p:extLst>
      <p:ext uri="{BB962C8B-B14F-4D97-AF65-F5344CB8AC3E}">
        <p14:creationId xmlns:p14="http://schemas.microsoft.com/office/powerpoint/2010/main" val="323917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proposed structure will be located on the west side of the property</a:t>
            </a:r>
          </a:p>
          <a:p>
            <a:r>
              <a:rPr lang="en-US" dirty="0" smtClean="0"/>
              <a:t>It will be 32 feet from the rear property line and 12 from the side, which meets the setback requirements</a:t>
            </a:r>
          </a:p>
          <a:p>
            <a:r>
              <a:rPr lang="en-US" dirty="0" smtClean="0"/>
              <a:t>The application was delayed to resolve a private roadway easement along the west side of the property, which has been vacated </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1179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867400" cy="629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38400" y="2209800"/>
            <a:ext cx="914400" cy="990600"/>
          </a:xfrm>
          <a:prstGeom prst="rect">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029200" y="4080294"/>
            <a:ext cx="1066800" cy="457200"/>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40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Looking North</a:t>
            </a:r>
            <a:endParaRPr lang="en-US" dirty="0"/>
          </a:p>
        </p:txBody>
      </p:sp>
      <p:pic>
        <p:nvPicPr>
          <p:cNvPr id="2050" name="Picture 2" descr="P:\Community Development Department\Boards and Commissions\Board of Adjustment\BOA Cases\2018 Cases\WADMIN18-0005- Nay\Photos\IMG_02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717" b="13711"/>
          <a:stretch/>
        </p:blipFill>
        <p:spPr bwMode="auto">
          <a:xfrm>
            <a:off x="0" y="990600"/>
            <a:ext cx="9144000" cy="490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1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Looking Northwest </a:t>
            </a:r>
            <a:endParaRPr lang="en-US" dirty="0"/>
          </a:p>
        </p:txBody>
      </p:sp>
      <p:pic>
        <p:nvPicPr>
          <p:cNvPr id="3074" name="Picture 2" descr="P:\Community Development Department\Boards and Commissions\Board of Adjustment\BOA Cases\2018 Cases\WADMIN18-0005- Nay\Photos\IMG_02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09" b="23899"/>
          <a:stretch/>
        </p:blipFill>
        <p:spPr bwMode="auto">
          <a:xfrm>
            <a:off x="-14377" y="914400"/>
            <a:ext cx="9144000" cy="484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31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Looking West </a:t>
            </a:r>
            <a:endParaRPr lang="en-US" dirty="0"/>
          </a:p>
        </p:txBody>
      </p:sp>
      <p:pic>
        <p:nvPicPr>
          <p:cNvPr id="4098" name="Picture 2" descr="P:\Community Development Department\Boards and Commissions\Board of Adjustment\BOA Cases\2018 Cases\WADMIN18-0005- Nay\Photos\IMG_02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050" b="23271"/>
          <a:stretch/>
        </p:blipFill>
        <p:spPr bwMode="auto">
          <a:xfrm>
            <a:off x="0" y="990600"/>
            <a:ext cx="9144000" cy="471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2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applicant has indicated the structure will be used as a hobby shop and boat/RV storage</a:t>
            </a:r>
          </a:p>
          <a:p>
            <a:r>
              <a:rPr lang="en-US" dirty="0" smtClean="0"/>
              <a:t>It will be metal building painted grey with a charcoal color roof</a:t>
            </a:r>
          </a:p>
          <a:p>
            <a:r>
              <a:rPr lang="en-US" dirty="0" smtClean="0"/>
              <a:t>There are other accessory structures in the area</a:t>
            </a:r>
            <a:endParaRPr lang="en-US" dirty="0"/>
          </a:p>
        </p:txBody>
      </p:sp>
      <p:sp>
        <p:nvSpPr>
          <p:cNvPr id="3" name="Title 2"/>
          <p:cNvSpPr>
            <a:spLocks noGrp="1"/>
          </p:cNvSpPr>
          <p:nvPr>
            <p:ph type="title"/>
          </p:nvPr>
        </p:nvSpPr>
        <p:spPr/>
        <p:txBody>
          <a:bodyPr/>
          <a:lstStyle/>
          <a:p>
            <a:r>
              <a:rPr lang="en-US" dirty="0" smtClean="0"/>
              <a:t>Building Information</a:t>
            </a:r>
            <a:endParaRPr lang="en-US" dirty="0"/>
          </a:p>
        </p:txBody>
      </p:sp>
    </p:spTree>
    <p:extLst>
      <p:ext uri="{BB962C8B-B14F-4D97-AF65-F5344CB8AC3E}">
        <p14:creationId xmlns:p14="http://schemas.microsoft.com/office/powerpoint/2010/main" val="342955195"/>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a94d8b85-37e1-4d17-8d55-8b7d207932bb"/>
    <ds:schemaRef ds:uri="http://purl.org/dc/term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fields"/>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2487</TotalTime>
  <Words>342</Words>
  <Application>Microsoft Office PowerPoint</Application>
  <PresentationFormat>On-screen Show (4:3)</PresentationFormat>
  <Paragraphs>34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PowerPoint_Template_2015</vt:lpstr>
      <vt:lpstr>WADMIN18-0005 (Nay Shop) </vt:lpstr>
      <vt:lpstr>Request</vt:lpstr>
      <vt:lpstr>Location </vt:lpstr>
      <vt:lpstr>Background</vt:lpstr>
      <vt:lpstr>PowerPoint Presentation</vt:lpstr>
      <vt:lpstr>Looking North</vt:lpstr>
      <vt:lpstr>Looking Northwest </vt:lpstr>
      <vt:lpstr>Looking West </vt:lpstr>
      <vt:lpstr>Building Information</vt:lpstr>
      <vt:lpstr>Noticing Map</vt:lpstr>
      <vt:lpstr>Reviewing Agencies</vt:lpstr>
      <vt:lpstr>Administrative Permit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99</cp:revision>
  <cp:lastPrinted>2018-04-02T15:49:16Z</cp:lastPrinted>
  <dcterms:created xsi:type="dcterms:W3CDTF">2015-09-25T21:46:02Z</dcterms:created>
  <dcterms:modified xsi:type="dcterms:W3CDTF">2018-12-06T20:31:16Z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